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notesMasterIdLst>
    <p:notesMasterId r:id="rId21"/>
  </p:notesMasterIdLst>
  <p:handoutMasterIdLst>
    <p:handoutMasterId r:id="rId22"/>
  </p:handoutMasterIdLst>
  <p:sldIdLst>
    <p:sldId id="257" r:id="rId2"/>
    <p:sldId id="269" r:id="rId3"/>
    <p:sldId id="270" r:id="rId4"/>
    <p:sldId id="271" r:id="rId5"/>
    <p:sldId id="272" r:id="rId6"/>
    <p:sldId id="261" r:id="rId7"/>
    <p:sldId id="268" r:id="rId8"/>
    <p:sldId id="280" r:id="rId9"/>
    <p:sldId id="273" r:id="rId10"/>
    <p:sldId id="274" r:id="rId11"/>
    <p:sldId id="275" r:id="rId12"/>
    <p:sldId id="276" r:id="rId13"/>
    <p:sldId id="277" r:id="rId14"/>
    <p:sldId id="282" r:id="rId15"/>
    <p:sldId id="278" r:id="rId16"/>
    <p:sldId id="279" r:id="rId17"/>
    <p:sldId id="281" r:id="rId18"/>
    <p:sldId id="283" r:id="rId19"/>
    <p:sldId id="284" r:id="rId20"/>
  </p:sldIdLst>
  <p:sldSz cx="12188825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6" autoAdjust="0"/>
  </p:normalViewPr>
  <p:slideViewPr>
    <p:cSldViewPr showGuides="1">
      <p:cViewPr varScale="1">
        <p:scale>
          <a:sx n="74" d="100"/>
          <a:sy n="74" d="100"/>
        </p:scale>
        <p:origin x="104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2/10/2026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2:40:26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2/10/2026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43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2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29897" y="3771174"/>
            <a:ext cx="7383905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4424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3124201"/>
            <a:ext cx="8823361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accent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50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5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7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2/10/2026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41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2/10/2026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7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3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2/10/2026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0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2/10/2026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2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accent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2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99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64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7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9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97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7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7998114" y="0"/>
            <a:ext cx="1602969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6770" y="6092866"/>
            <a:ext cx="993475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5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3" Type="http://schemas.openxmlformats.org/officeDocument/2006/relationships/image" Target="../media/image6.jpg"/><Relationship Id="rId12" Type="http://schemas.microsoft.com/office/2017/06/relationships/model3d" Target="../media/model3d2.glb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.xml"/><Relationship Id="rId11" Type="http://schemas.openxmlformats.org/officeDocument/2006/relationships/image" Target="../media/image9.png"/><Relationship Id="rId5" Type="http://schemas.openxmlformats.org/officeDocument/2006/relationships/image" Target="../media/image8.jpeg"/><Relationship Id="rId15" Type="http://schemas.openxmlformats.org/officeDocument/2006/relationships/image" Target="../media/image12.png"/><Relationship Id="rId10" Type="http://schemas.microsoft.com/office/2017/06/relationships/model3d" Target="../media/model3d1.glb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microsoft.com/office/2017/06/relationships/model3d" Target="../media/model3d3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pexels.com/photo/cup-of-delicious-coffee-with-froth-on-breakfast-in-cafeteria-1170659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pizza-olives-tomatoes-basil-food-food-and-drink-vegetable-wallpaper-ppqod/download/1920x1080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61764" y="5355796"/>
            <a:ext cx="10729192" cy="938628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Zomato Food Sales Analysis Using SQL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3265094" cy="80615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7" r="23637"/>
          <a:stretch/>
        </p:blipFill>
        <p:spPr>
          <a:xfrm>
            <a:off x="5716438" y="1045441"/>
            <a:ext cx="2621092" cy="2823728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1" r="23681"/>
          <a:stretch/>
        </p:blipFill>
        <p:spPr>
          <a:xfrm>
            <a:off x="9118748" y="554468"/>
            <a:ext cx="2592388" cy="3314701"/>
          </a:xfrm>
        </p:spPr>
      </p:pic>
      <p:pic>
        <p:nvPicPr>
          <p:cNvPr id="12" name="Picture 11" descr="A red background with white text&#10;&#10;AI-generated content may be incorrect.">
            <a:extLst>
              <a:ext uri="{FF2B5EF4-FFF2-40B4-BE49-F238E27FC236}">
                <a16:creationId xmlns:a16="http://schemas.microsoft.com/office/drawing/2014/main" id="{BE10F67B-80B6-B524-8185-75EDA9AD26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" y="18165"/>
            <a:ext cx="3060409" cy="123518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889C34-F089-3CB3-029B-8A4C80774171}"/>
              </a:ext>
            </a:extLst>
          </p:cNvPr>
          <p:cNvSpPr txBox="1"/>
          <p:nvPr/>
        </p:nvSpPr>
        <p:spPr>
          <a:xfrm>
            <a:off x="193258" y="3085739"/>
            <a:ext cx="2952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Developed by,</a:t>
            </a:r>
          </a:p>
          <a:p>
            <a:endParaRPr lang="en-US" u="sng" dirty="0"/>
          </a:p>
          <a:p>
            <a:r>
              <a:rPr lang="en-US" u="sng" dirty="0"/>
              <a:t>A K S H A Y  K U M A 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7B921BC-97EC-D134-33B0-72D586D165A2}"/>
                  </a:ext>
                </a:extLst>
              </p14:cNvPr>
              <p14:cNvContentPartPr/>
              <p14:nvPr/>
            </p14:nvContentPartPr>
            <p14:xfrm>
              <a:off x="2077216" y="65579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7B921BC-97EC-D134-33B0-72D586D165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1096" y="64967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Slice of Pizza">
                <a:extLst>
                  <a:ext uri="{FF2B5EF4-FFF2-40B4-BE49-F238E27FC236}">
                    <a16:creationId xmlns:a16="http://schemas.microsoft.com/office/drawing/2014/main" id="{0047C73A-F3C0-CB23-D6FD-EBAEB7809B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07602"/>
                  </p:ext>
                </p:extLst>
              </p:nvPr>
            </p:nvGraphicFramePr>
            <p:xfrm>
              <a:off x="2764110" y="3273988"/>
              <a:ext cx="4056545" cy="207588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056545" cy="2075885"/>
                    </a:xfrm>
                    <a:prstGeom prst="rect">
                      <a:avLst/>
                    </a:prstGeom>
                  </am3d:spPr>
                  <am3d:camera>
                    <am3d:pos x="0" y="0" z="575192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979484" d="1000000"/>
                    <am3d:preTrans dx="2471" dy="-15471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71548" ay="-562349" az="-68680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551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Slice of Pizza">
                <a:extLst>
                  <a:ext uri="{FF2B5EF4-FFF2-40B4-BE49-F238E27FC236}">
                    <a16:creationId xmlns:a16="http://schemas.microsoft.com/office/drawing/2014/main" id="{0047C73A-F3C0-CB23-D6FD-EBAEB7809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4110" y="3273988"/>
                <a:ext cx="4056545" cy="2075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hecklist">
                <a:extLst>
                  <a:ext uri="{FF2B5EF4-FFF2-40B4-BE49-F238E27FC236}">
                    <a16:creationId xmlns:a16="http://schemas.microsoft.com/office/drawing/2014/main" id="{97F0DF58-2D73-EBDC-08F5-A025A531D0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2164995"/>
                  </p:ext>
                </p:extLst>
              </p:nvPr>
            </p:nvGraphicFramePr>
            <p:xfrm>
              <a:off x="3111711" y="-124749"/>
              <a:ext cx="904246" cy="1400976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904246" cy="1400976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5268400" ay="1282" az="33138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6914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hecklist">
                <a:extLst>
                  <a:ext uri="{FF2B5EF4-FFF2-40B4-BE49-F238E27FC236}">
                    <a16:creationId xmlns:a16="http://schemas.microsoft.com/office/drawing/2014/main" id="{97F0DF58-2D73-EBDC-08F5-A025A531D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1711" y="-124749"/>
                <a:ext cx="904246" cy="1400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Broccoli">
                <a:extLst>
                  <a:ext uri="{FF2B5EF4-FFF2-40B4-BE49-F238E27FC236}">
                    <a16:creationId xmlns:a16="http://schemas.microsoft.com/office/drawing/2014/main" id="{2C2051ED-BB6C-AA60-ECD7-06E10B1C84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3001384"/>
                  </p:ext>
                </p:extLst>
              </p:nvPr>
            </p:nvGraphicFramePr>
            <p:xfrm>
              <a:off x="10924784" y="5694400"/>
              <a:ext cx="1237299" cy="121826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237299" cy="1218262"/>
                    </a:xfrm>
                    <a:prstGeom prst="rect">
                      <a:avLst/>
                    </a:prstGeom>
                  </am3d:spPr>
                  <am3d:camera>
                    <am3d:pos x="0" y="0" z="78717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0537" d="1000000"/>
                    <am3d:preTrans dx="625498" dy="-16637276" dz="-1809294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1890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Broccoli">
                <a:extLst>
                  <a:ext uri="{FF2B5EF4-FFF2-40B4-BE49-F238E27FC236}">
                    <a16:creationId xmlns:a16="http://schemas.microsoft.com/office/drawing/2014/main" id="{2C2051ED-BB6C-AA60-ECD7-06E10B1C84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24784" y="5694400"/>
                <a:ext cx="1237299" cy="121826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person in a suit&#10;&#10;AI-generated content may be incorrect.">
            <a:extLst>
              <a:ext uri="{FF2B5EF4-FFF2-40B4-BE49-F238E27FC236}">
                <a16:creationId xmlns:a16="http://schemas.microsoft.com/office/drawing/2014/main" id="{17DAF784-5651-FED0-70DC-DD41A47EA82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" y="1276227"/>
            <a:ext cx="1939581" cy="172545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innerShdw blurRad="114300">
              <a:prstClr val="black"/>
            </a:innerShdw>
            <a:softEdge rad="112500"/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5960" cy="41883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015" cy="236545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770" y="1676400"/>
            <a:ext cx="2818665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7998113" y="0"/>
            <a:ext cx="160297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6770" y="6092866"/>
            <a:ext cx="993475" cy="7651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BC8AC79-A341-DD29-5FAF-60E374A416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27554" r="9090" b="28584"/>
          <a:stretch>
            <a:fillRect/>
          </a:stretch>
        </p:blipFill>
        <p:spPr>
          <a:xfrm>
            <a:off x="25665" y="10"/>
            <a:ext cx="12188805" cy="685799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-242292" y="1944716"/>
            <a:ext cx="10844414" cy="17493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IN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Zomato Food Sale Analysis </a:t>
            </a:r>
            <a:br>
              <a:rPr lang="en-IN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</a:br>
            <a:br>
              <a:rPr lang="en-IN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</a:br>
            <a:r>
              <a:rPr lang="en-IN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Using SQL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182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1890403"/>
            <a:ext cx="2232248" cy="556293"/>
          </a:xfrm>
        </p:spPr>
        <p:txBody>
          <a:bodyPr/>
          <a:lstStyle/>
          <a:p>
            <a:r>
              <a:rPr lang="en-US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56F29-0033-C2FC-5059-6A45BB5C8DE9}"/>
              </a:ext>
            </a:extLst>
          </p:cNvPr>
          <p:cNvSpPr txBox="1"/>
          <p:nvPr/>
        </p:nvSpPr>
        <p:spPr>
          <a:xfrm>
            <a:off x="0" y="-18504"/>
            <a:ext cx="3646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Intermediat</a:t>
            </a:r>
            <a:r>
              <a:rPr lang="en-IN" sz="2800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01</a:t>
            </a:r>
            <a:endParaRPr lang="en-IN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14868-9013-482D-2A42-039D4EC6B6E9}"/>
              </a:ext>
            </a:extLst>
          </p:cNvPr>
          <p:cNvSpPr txBox="1"/>
          <p:nvPr/>
        </p:nvSpPr>
        <p:spPr>
          <a:xfrm>
            <a:off x="1629916" y="743165"/>
            <a:ext cx="94930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Q. </a:t>
            </a:r>
            <a:r>
              <a:rPr lang="en-US" sz="2800" b="1" dirty="0"/>
              <a:t>Show all customers along with their orders, including customers who have not placed any order.</a:t>
            </a:r>
            <a:endParaRPr lang="en-IN" sz="2800" b="1" dirty="0"/>
          </a:p>
        </p:txBody>
      </p:sp>
      <p:pic>
        <p:nvPicPr>
          <p:cNvPr id="9" name="Picture 8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8347BABB-DD3E-B2A0-B3AF-BBCB1579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36" y="2008266"/>
            <a:ext cx="7538696" cy="1564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A00CA1-A2E5-C65F-8A98-A04051FFF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88" y="3861048"/>
            <a:ext cx="5688631" cy="24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03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24" y="1196752"/>
            <a:ext cx="10875912" cy="656496"/>
          </a:xfrm>
        </p:spPr>
        <p:txBody>
          <a:bodyPr/>
          <a:lstStyle/>
          <a:p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Q. </a:t>
            </a:r>
            <a:r>
              <a:rPr lang="en-US" b="1" dirty="0"/>
              <a:t>Display order details with customer name and restaurant name.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7C5F8-6617-4992-627D-1BF0BDFDD96B}"/>
              </a:ext>
            </a:extLst>
          </p:cNvPr>
          <p:cNvSpPr txBox="1"/>
          <p:nvPr/>
        </p:nvSpPr>
        <p:spPr>
          <a:xfrm>
            <a:off x="0" y="63052"/>
            <a:ext cx="3790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Intermediate : 02</a:t>
            </a:r>
            <a:endParaRPr lang="en-IN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F3DAC5A1-6EC4-3922-1439-0D7F70A7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1" y="2741427"/>
            <a:ext cx="6912768" cy="1767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5695D3-664D-51D6-01FC-8999412B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132" y="4665746"/>
            <a:ext cx="5976664" cy="19910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488CB-A4AE-7DE4-0327-3C6E974A7C2D}"/>
              </a:ext>
            </a:extLst>
          </p:cNvPr>
          <p:cNvSpPr txBox="1"/>
          <p:nvPr/>
        </p:nvSpPr>
        <p:spPr>
          <a:xfrm>
            <a:off x="473257" y="2552985"/>
            <a:ext cx="2102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sz="3600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49927333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928" y="980728"/>
            <a:ext cx="9402274" cy="1400530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Q. </a:t>
            </a:r>
            <a:r>
              <a:rPr lang="en-US" b="1" dirty="0"/>
              <a:t>Find the total number of orders placed for each restaurant.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Castellar" panose="020A0402060406010301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EF4D8-41F8-493E-9EEE-812939B599C6}"/>
              </a:ext>
            </a:extLst>
          </p:cNvPr>
          <p:cNvSpPr txBox="1"/>
          <p:nvPr/>
        </p:nvSpPr>
        <p:spPr>
          <a:xfrm>
            <a:off x="621804" y="2045701"/>
            <a:ext cx="20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20EA8-CEBA-8E80-C1A3-67E4BC09FA18}"/>
              </a:ext>
            </a:extLst>
          </p:cNvPr>
          <p:cNvSpPr txBox="1"/>
          <p:nvPr/>
        </p:nvSpPr>
        <p:spPr>
          <a:xfrm>
            <a:off x="-8508" y="0"/>
            <a:ext cx="3726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u="sng" spc="-15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INTERMEDIATE :</a:t>
            </a:r>
            <a:r>
              <a:rPr lang="en-IN" sz="3200" b="1" u="sng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3200" b="1" u="sng" spc="-15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pic>
        <p:nvPicPr>
          <p:cNvPr id="10" name="Picture 9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D2406039-B701-A29D-5514-7D3188AA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3104964"/>
            <a:ext cx="6030912" cy="180020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EDDCCD-B1D7-9DB3-0954-1145F09E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7" y="3104964"/>
            <a:ext cx="4752528" cy="21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2688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07AD61-BBCE-78BD-B278-EAC694390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1924" y="562470"/>
            <a:ext cx="9471432" cy="1296144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sz="3200" b="1" dirty="0">
                <a:solidFill>
                  <a:schemeClr val="tx1"/>
                </a:solidFill>
              </a:rPr>
              <a:t>Find the average rating of each restaurant.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01307-44E6-721E-4595-D7450A69EC67}"/>
              </a:ext>
            </a:extLst>
          </p:cNvPr>
          <p:cNvSpPr txBox="1"/>
          <p:nvPr/>
        </p:nvSpPr>
        <p:spPr>
          <a:xfrm>
            <a:off x="693812" y="1757454"/>
            <a:ext cx="2448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Answer: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28491-B311-C4EC-CAC3-E3709F1DC457}"/>
              </a:ext>
            </a:extLst>
          </p:cNvPr>
          <p:cNvSpPr txBox="1"/>
          <p:nvPr/>
        </p:nvSpPr>
        <p:spPr>
          <a:xfrm>
            <a:off x="0" y="23308"/>
            <a:ext cx="4294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Intermediate : 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CC4AA-EBBB-7003-8D7E-59FDD064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096" y="1757454"/>
            <a:ext cx="5688632" cy="1800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0C89F-BC9E-0CF9-A255-F779CF79F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64" y="3861048"/>
            <a:ext cx="4032448" cy="24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50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8D8559-03E0-4047-ACD0-350DA909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27299-2162-5C75-7780-DEF42664CC5D}"/>
              </a:ext>
            </a:extLst>
          </p:cNvPr>
          <p:cNvSpPr txBox="1"/>
          <p:nvPr/>
        </p:nvSpPr>
        <p:spPr>
          <a:xfrm>
            <a:off x="0" y="32629"/>
            <a:ext cx="5878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Intermediate : 05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4614A7-F1EA-FDCA-F8E9-D022F1C522FE}"/>
              </a:ext>
            </a:extLst>
          </p:cNvPr>
          <p:cNvSpPr txBox="1"/>
          <p:nvPr/>
        </p:nvSpPr>
        <p:spPr>
          <a:xfrm>
            <a:off x="837829" y="640712"/>
            <a:ext cx="100811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Q. </a:t>
            </a:r>
            <a:r>
              <a:rPr lang="en-US" sz="3600" b="1" dirty="0"/>
              <a:t>Show the top 3 restaurants based on the number of reviews.</a:t>
            </a:r>
          </a:p>
          <a:p>
            <a:pPr algn="ctr"/>
            <a:endParaRPr lang="en-IN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FD355-EC82-D376-A0B8-50EB8BFBBFED}"/>
              </a:ext>
            </a:extLst>
          </p:cNvPr>
          <p:cNvSpPr txBox="1"/>
          <p:nvPr/>
        </p:nvSpPr>
        <p:spPr>
          <a:xfrm>
            <a:off x="1088996" y="1628800"/>
            <a:ext cx="1848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Answer: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5952C5-DE6A-5D2D-C229-FD6A58B2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96" y="2854595"/>
            <a:ext cx="5596144" cy="1789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EEF6D1-E846-D736-B84A-5F6F48BC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24" y="2492896"/>
            <a:ext cx="4104456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0054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0" y="-10586"/>
            <a:ext cx="4248472" cy="631273"/>
          </a:xfrm>
        </p:spPr>
        <p:txBody>
          <a:bodyPr/>
          <a:lstStyle/>
          <a:p>
            <a:r>
              <a:rPr lang="en-IN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Advanced : 01</a:t>
            </a:r>
            <a:endParaRPr lang="en-US" sz="3200" u="sng" dirty="0">
              <a:solidFill>
                <a:schemeClr val="accent1">
                  <a:lumMod val="60000"/>
                  <a:lumOff val="40000"/>
                </a:schemeClr>
              </a:solidFill>
              <a:latin typeface="Castellar" panose="020A0402060406010301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7908" y="692697"/>
            <a:ext cx="8640960" cy="1008112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sz="3200" b="1" dirty="0"/>
              <a:t>Find the customer who has spent the highest total amount on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7D11B-0AFF-0EA7-7D17-A553D12D3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86" y="1805447"/>
            <a:ext cx="6820852" cy="2457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F074B9-194A-DD98-7AF4-A7F7C30B63DF}"/>
              </a:ext>
            </a:extLst>
          </p:cNvPr>
          <p:cNvSpPr txBox="1"/>
          <p:nvPr/>
        </p:nvSpPr>
        <p:spPr>
          <a:xfrm>
            <a:off x="3448" y="1480431"/>
            <a:ext cx="26642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  <a:endParaRPr lang="en-IN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CF3FB-7DFB-9775-DA60-7587B747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00" y="4653135"/>
            <a:ext cx="547260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73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Sandwich wrapped in brown paper">
            <a:extLst>
              <a:ext uri="{FF2B5EF4-FFF2-40B4-BE49-F238E27FC236}">
                <a16:creationId xmlns:a16="http://schemas.microsoft.com/office/drawing/2014/main" id="{E26FAAC4-0679-43FC-2C3B-B5C3F26C2D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8" r="26678"/>
          <a:stretch>
            <a:fillRect/>
          </a:stretch>
        </p:blipFill>
        <p:spPr>
          <a:xfrm flipH="1">
            <a:off x="10943831" y="5220106"/>
            <a:ext cx="900758" cy="12874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13" descr="Homemade banana coconut porridge">
            <a:extLst>
              <a:ext uri="{FF2B5EF4-FFF2-40B4-BE49-F238E27FC236}">
                <a16:creationId xmlns:a16="http://schemas.microsoft.com/office/drawing/2014/main" id="{54403C4B-F170-202D-8B29-18675623A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84" y="880025"/>
            <a:ext cx="1431115" cy="9545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2" y="27337"/>
            <a:ext cx="5090532" cy="648072"/>
          </a:xfrm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Advanced : 02</a:t>
            </a:r>
            <a:endParaRPr lang="en-US" sz="3200" u="sng" dirty="0">
              <a:solidFill>
                <a:schemeClr val="accent1">
                  <a:lumMod val="60000"/>
                  <a:lumOff val="40000"/>
                </a:schemeClr>
              </a:solidFill>
              <a:latin typeface="Castellar" panose="020A0402060406010301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7868" y="980728"/>
            <a:ext cx="10196342" cy="1355576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sz="3200" b="1" dirty="0"/>
              <a:t>List the restaurants that have received more reviews than the average number of reviews per restaurant.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1346F-3135-2BAC-D07A-DF60B12E2394}"/>
              </a:ext>
            </a:extLst>
          </p:cNvPr>
          <p:cNvSpPr txBox="1"/>
          <p:nvPr/>
        </p:nvSpPr>
        <p:spPr>
          <a:xfrm>
            <a:off x="1221951" y="2204864"/>
            <a:ext cx="21917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  <a:endParaRPr lang="en-IN" sz="3200" u="sng" dirty="0">
              <a:solidFill>
                <a:schemeClr val="accent1">
                  <a:lumMod val="60000"/>
                  <a:lumOff val="40000"/>
                </a:schemeClr>
              </a:solidFill>
              <a:latin typeface="Castellar" panose="020A0402060406010301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1BF3C-751D-4025-ECD9-47277C614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3082366"/>
            <a:ext cx="4953691" cy="3029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48DCB8-1CF1-B336-6D70-FFCB4EF90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88" y="3313727"/>
            <a:ext cx="3504016" cy="256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B92275-DBAC-849D-1E4B-F530242DBA73}"/>
              </a:ext>
            </a:extLst>
          </p:cNvPr>
          <p:cNvSpPr txBox="1"/>
          <p:nvPr/>
        </p:nvSpPr>
        <p:spPr>
          <a:xfrm>
            <a:off x="-10197" y="-30832"/>
            <a:ext cx="60942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Advanced : 03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A98A0-8713-6CF4-2498-826F6199AB0C}"/>
              </a:ext>
            </a:extLst>
          </p:cNvPr>
          <p:cNvSpPr txBox="1"/>
          <p:nvPr/>
        </p:nvSpPr>
        <p:spPr>
          <a:xfrm>
            <a:off x="1485900" y="553943"/>
            <a:ext cx="9145016" cy="1074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sz="3200" b="1" dirty="0"/>
              <a:t>Find the most expensive menu item(s) in each restaurant.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C2861A-FB7B-52A9-9C69-78A1285319A2}"/>
              </a:ext>
            </a:extLst>
          </p:cNvPr>
          <p:cNvSpPr txBox="1"/>
          <p:nvPr/>
        </p:nvSpPr>
        <p:spPr>
          <a:xfrm>
            <a:off x="1557909" y="1628800"/>
            <a:ext cx="617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4F9C9-D7EB-4675-5B24-339778C3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32" y="2780928"/>
            <a:ext cx="5201376" cy="2133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2FE50B-79D3-8EC6-338B-CC755AC1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84" y="2348880"/>
            <a:ext cx="4824536" cy="28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356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45C-4C9F-818C-0824-8D38DC933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654" y="764704"/>
            <a:ext cx="8823360" cy="2068462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Thank you </a:t>
            </a:r>
            <a:b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</a:b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</a:t>
            </a:r>
            <a:r>
              <a:rPr lang="en-IN" b="1" dirty="0"/>
              <a:t>or </a:t>
            </a: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IN" b="1" dirty="0"/>
              <a:t>ttention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346EB-B804-1E33-41AA-ECF1C7045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654" y="3429000"/>
            <a:ext cx="8823360" cy="1008112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latin typeface="Bell MT" panose="02020503060305020303" pitchFamily="18" charset="0"/>
              </a:rPr>
              <a:t>A k S H A y  K U M A R</a:t>
            </a:r>
          </a:p>
          <a:p>
            <a:r>
              <a:rPr lang="en-IN" b="1" u="sng" dirty="0">
                <a:latin typeface="Bell MT" panose="02020503060305020303" pitchFamily="18" charset="0"/>
              </a:rPr>
              <a:t>M o b: </a:t>
            </a:r>
            <a:r>
              <a:rPr lang="en-IN" sz="3200" b="1" dirty="0">
                <a:solidFill>
                  <a:schemeClr val="tx1"/>
                </a:solidFill>
                <a:latin typeface="Perpetua" panose="02020502060401020303" pitchFamily="18" charset="0"/>
              </a:rPr>
              <a:t>7017813752</a:t>
            </a:r>
          </a:p>
          <a:p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6EB76-F162-CB0E-36CD-EEA9835C900F}"/>
              </a:ext>
            </a:extLst>
          </p:cNvPr>
          <p:cNvSpPr txBox="1"/>
          <p:nvPr/>
        </p:nvSpPr>
        <p:spPr>
          <a:xfrm>
            <a:off x="1154654" y="4365105"/>
            <a:ext cx="8108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E m a i l: </a:t>
            </a:r>
            <a:r>
              <a:rPr lang="en-US" sz="2000" b="1" dirty="0">
                <a:latin typeface="Perpetua" panose="02020502060401020303" pitchFamily="18" charset="0"/>
              </a:rPr>
              <a:t>akshaykumar701781@gmail.com</a:t>
            </a:r>
            <a:endParaRPr lang="en-IN" sz="2000" b="1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875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About Project</a:t>
            </a:r>
            <a:endParaRPr lang="en-US" sz="4400" b="1" u="sng" dirty="0">
              <a:solidFill>
                <a:schemeClr val="accent1">
                  <a:lumMod val="60000"/>
                  <a:lumOff val="40000"/>
                </a:schemeClr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556793"/>
            <a:ext cx="8944211" cy="4104455"/>
          </a:xfrm>
        </p:spPr>
        <p:txBody>
          <a:bodyPr/>
          <a:lstStyle/>
          <a:p>
            <a:r>
              <a:rPr lang="en-US" sz="2000" dirty="0"/>
              <a:t>This project is a </a:t>
            </a:r>
            <a:r>
              <a:rPr lang="en-US" sz="2000" b="1" u="sng" dirty="0"/>
              <a:t>SQL-based data analysis project</a:t>
            </a:r>
            <a:r>
              <a:rPr lang="en-US" sz="2000" u="sng" dirty="0"/>
              <a:t> </a:t>
            </a:r>
            <a:r>
              <a:rPr lang="en-US" sz="2000" dirty="0"/>
              <a:t>built on a Zomato-like food delivery database.</a:t>
            </a:r>
            <a:br>
              <a:rPr lang="en-US" sz="2000" dirty="0"/>
            </a:br>
            <a:r>
              <a:rPr lang="en-US" sz="2000" dirty="0"/>
              <a:t>The objective of this project is to analyze </a:t>
            </a:r>
            <a:r>
              <a:rPr lang="en-US" sz="2000" b="1" u="sng" dirty="0"/>
              <a:t>customers, restaurants, orders, menu items, reviews, and deliveries</a:t>
            </a:r>
            <a:r>
              <a:rPr lang="en-US" sz="2000" dirty="0"/>
              <a:t> to extract meaningful business insights.</a:t>
            </a:r>
          </a:p>
          <a:p>
            <a:r>
              <a:rPr lang="en-US" sz="2000" dirty="0"/>
              <a:t>The project uses </a:t>
            </a:r>
            <a:r>
              <a:rPr lang="en-US" sz="2000" b="1" u="sng" dirty="0"/>
              <a:t>MySQL queries</a:t>
            </a:r>
            <a:r>
              <a:rPr lang="en-US" sz="2000" u="sng" dirty="0"/>
              <a:t> </a:t>
            </a:r>
            <a:r>
              <a:rPr lang="en-US" sz="2000" dirty="0"/>
              <a:t>including joins, aggregations, subqueries, and filtering techniques to solve real-world business questions such as customer spending behavior, restaurant performance, popular food items, and delivery ratings.</a:t>
            </a:r>
          </a:p>
          <a:p>
            <a:r>
              <a:rPr lang="en-US" sz="2000" dirty="0"/>
              <a:t>This project helps in understanding how SQL is used in </a:t>
            </a:r>
            <a:r>
              <a:rPr lang="en-US" sz="2000" b="1" u="sng" dirty="0"/>
              <a:t>real-time food delivery platforms</a:t>
            </a:r>
            <a:r>
              <a:rPr lang="en-US" sz="2000" dirty="0"/>
              <a:t> for data-driven decision making.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lice of Pizza">
                <a:extLst>
                  <a:ext uri="{FF2B5EF4-FFF2-40B4-BE49-F238E27FC236}">
                    <a16:creationId xmlns:a16="http://schemas.microsoft.com/office/drawing/2014/main" id="{DE7254C6-3211-B199-C098-EA866DECAD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6745423"/>
                  </p:ext>
                </p:extLst>
              </p:nvPr>
            </p:nvGraphicFramePr>
            <p:xfrm>
              <a:off x="34301" y="-131384"/>
              <a:ext cx="1929309" cy="11361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29309" cy="1136139"/>
                    </a:xfrm>
                    <a:prstGeom prst="rect">
                      <a:avLst/>
                    </a:prstGeom>
                  </am3d:spPr>
                  <am3d:camera>
                    <am3d:pos x="0" y="0" z="575192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979484" d="1000000"/>
                    <am3d:preTrans dx="2471" dy="-15471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844978" ay="-1767" az="-19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714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lice of Pizza">
                <a:extLst>
                  <a:ext uri="{FF2B5EF4-FFF2-40B4-BE49-F238E27FC236}">
                    <a16:creationId xmlns:a16="http://schemas.microsoft.com/office/drawing/2014/main" id="{DE7254C6-3211-B199-C098-EA866DECAD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01" y="-131384"/>
                <a:ext cx="1929309" cy="11361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Key Focus Areas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D4B08BA-A8E2-370C-98DD-5DB69AB873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1784" y="1772816"/>
            <a:ext cx="1130525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behavior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performance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and revenue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item pricing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reviews and ratings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Delivery performance and ratings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joins, aggregations, and subqueries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hecklist">
                <a:extLst>
                  <a:ext uri="{FF2B5EF4-FFF2-40B4-BE49-F238E27FC236}">
                    <a16:creationId xmlns:a16="http://schemas.microsoft.com/office/drawing/2014/main" id="{252007C6-195B-CDDD-AEA8-72A7F91FF7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8488292"/>
                  </p:ext>
                </p:extLst>
              </p:nvPr>
            </p:nvGraphicFramePr>
            <p:xfrm>
              <a:off x="9244526" y="1484784"/>
              <a:ext cx="2502514" cy="43104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02514" cy="4310415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90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hecklist">
                <a:extLst>
                  <a:ext uri="{FF2B5EF4-FFF2-40B4-BE49-F238E27FC236}">
                    <a16:creationId xmlns:a16="http://schemas.microsoft.com/office/drawing/2014/main" id="{252007C6-195B-CDDD-AEA8-72A7F91FF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4526" y="1484784"/>
                <a:ext cx="2502514" cy="43104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97743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943" y="188640"/>
            <a:ext cx="9402274" cy="792088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C52B84-D6EF-BCA7-6689-E72400B6C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024" y="836712"/>
            <a:ext cx="8663795" cy="5832648"/>
          </a:xfrm>
        </p:spPr>
        <p:txBody>
          <a:bodyPr>
            <a:normAutofit fontScale="55000" lnSpcReduction="20000"/>
          </a:bodyPr>
          <a:lstStyle/>
          <a:p>
            <a:r>
              <a:rPr lang="en-US" sz="3600" b="1" u="sng" dirty="0"/>
              <a:t>Basic Level Questions:</a:t>
            </a:r>
          </a:p>
          <a:p>
            <a:r>
              <a:rPr lang="en-US" sz="2600" dirty="0"/>
              <a:t>List all restaurants along with their city and cuisine type.</a:t>
            </a:r>
          </a:p>
          <a:p>
            <a:r>
              <a:rPr lang="en-US" sz="2600" dirty="0"/>
              <a:t>Show all customers who belong to Gurgaon.</a:t>
            </a:r>
          </a:p>
          <a:p>
            <a:r>
              <a:rPr lang="en-US" sz="2600" dirty="0"/>
              <a:t>Display all menu items costing more than ₹200.</a:t>
            </a:r>
          </a:p>
          <a:p>
            <a:r>
              <a:rPr lang="en-US" sz="2600" dirty="0"/>
              <a:t>Show all orders that have been successfully delivered.</a:t>
            </a:r>
          </a:p>
          <a:p>
            <a:r>
              <a:rPr lang="en-US" sz="2600" dirty="0"/>
              <a:t>List all deliveries that received a 5-star rating.</a:t>
            </a:r>
          </a:p>
          <a:p>
            <a:endParaRPr lang="en-US" dirty="0"/>
          </a:p>
          <a:p>
            <a:r>
              <a:rPr lang="en-US" sz="3600" b="1" u="sng" dirty="0"/>
              <a:t>Intermediate Level Questions:</a:t>
            </a:r>
          </a:p>
          <a:p>
            <a:r>
              <a:rPr lang="en-US" sz="2200" dirty="0"/>
              <a:t>Show all customers along with their orders, including customers who have not placed any order.</a:t>
            </a:r>
          </a:p>
          <a:p>
            <a:r>
              <a:rPr lang="en-US" sz="2200" dirty="0"/>
              <a:t>Display order details with customer name and restaurant name.</a:t>
            </a:r>
          </a:p>
          <a:p>
            <a:r>
              <a:rPr lang="en-US" sz="2200" dirty="0"/>
              <a:t>Find the total number of orders placed for each restaurant.</a:t>
            </a:r>
          </a:p>
          <a:p>
            <a:r>
              <a:rPr lang="en-US" sz="2200" dirty="0"/>
              <a:t>Find the average rating of each restaurant.</a:t>
            </a:r>
          </a:p>
          <a:p>
            <a:r>
              <a:rPr lang="en-US" sz="2200" dirty="0"/>
              <a:t>Show the top 3 restaurants based on the number of reviews.</a:t>
            </a:r>
            <a:br>
              <a:rPr lang="en-US" dirty="0"/>
            </a:br>
            <a:endParaRPr lang="en-US" dirty="0"/>
          </a:p>
          <a:p>
            <a:r>
              <a:rPr lang="en-US" sz="3600" b="1" u="sng" dirty="0"/>
              <a:t>Advanced Level Questions:</a:t>
            </a:r>
          </a:p>
          <a:p>
            <a:r>
              <a:rPr lang="en-US" sz="2500" dirty="0"/>
              <a:t>Find the customer who has spent the highest total amount on orders.</a:t>
            </a:r>
          </a:p>
          <a:p>
            <a:r>
              <a:rPr lang="en-US" sz="2500" dirty="0"/>
              <a:t>List the restaurants that have received more reviews than the average number of reviews per restaurant.</a:t>
            </a:r>
          </a:p>
          <a:p>
            <a:r>
              <a:rPr lang="en-US" sz="2500" dirty="0"/>
              <a:t>Find the most expensive menu item(s) in each restaurant.</a:t>
            </a:r>
          </a:p>
          <a:p>
            <a:endParaRPr lang="en-IN" sz="9000" dirty="0"/>
          </a:p>
        </p:txBody>
      </p:sp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7748" y="116632"/>
            <a:ext cx="3096344" cy="1498605"/>
          </a:xfrm>
        </p:spPr>
        <p:txBody>
          <a:bodyPr/>
          <a:lstStyle/>
          <a:p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Basic : 01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1890759" y="1196752"/>
            <a:ext cx="9714444" cy="149860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54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  <a:cs typeface="Aldhabi" panose="01000000000000000000" pitchFamily="2" charset="-78"/>
              </a:rPr>
              <a:t>Q. </a:t>
            </a:r>
            <a:r>
              <a:rPr lang="en-US" sz="5400" b="1" dirty="0">
                <a:cs typeface="Aldhabi" panose="01000000000000000000" pitchFamily="2" charset="-78"/>
              </a:rPr>
              <a:t>List all restaurants along with their city and cuisine type.</a:t>
            </a:r>
          </a:p>
          <a:p>
            <a:pPr marL="0" indent="0">
              <a:buNone/>
            </a:pPr>
            <a:r>
              <a:rPr lang="en-US" sz="38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ldhabi" panose="01000000000000000000" pitchFamily="2" charset="-78"/>
              </a:rPr>
              <a:t>   </a:t>
            </a:r>
            <a:r>
              <a:rPr lang="en-US" sz="38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  <a:cs typeface="Aldhabi" panose="01000000000000000000" pitchFamily="2" charset="-78"/>
              </a:rPr>
              <a:t>Answer:</a:t>
            </a:r>
          </a:p>
          <a:p>
            <a:pPr marL="0" indent="0">
              <a:buNone/>
            </a:pPr>
            <a:endParaRPr lang="en-US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27EE860-9DA2-7918-24DC-08907412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60" y="3125131"/>
            <a:ext cx="4926521" cy="155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08A92A-2657-29BF-DD01-F9D89FE7B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8" y="2562997"/>
            <a:ext cx="4176464" cy="26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807286"/>
            <a:ext cx="11017224" cy="1453728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en-US" b="1" dirty="0">
                <a:solidFill>
                  <a:schemeClr val="tx1"/>
                </a:solidFill>
              </a:rPr>
              <a:t>Show all customers who belong to Gurgaon.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sz="44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012" r="27012"/>
          <a:stretch/>
        </p:blipFill>
        <p:spPr>
          <a:xfrm rot="180000">
            <a:off x="571580" y="4175089"/>
            <a:ext cx="1478126" cy="19658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837BA-C349-1026-F1BD-DD66D91C24E5}"/>
              </a:ext>
            </a:extLst>
          </p:cNvPr>
          <p:cNvSpPr txBox="1"/>
          <p:nvPr/>
        </p:nvSpPr>
        <p:spPr>
          <a:xfrm>
            <a:off x="-393720" y="-35510"/>
            <a:ext cx="3895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Basic : 02</a:t>
            </a:r>
            <a:endParaRPr lang="en-IN" sz="4000" u="sng" dirty="0">
              <a:latin typeface="Castellar" panose="020A0402060406010301" pitchFamily="18" charset="0"/>
            </a:endParaRPr>
          </a:p>
        </p:txBody>
      </p:sp>
      <p:pic>
        <p:nvPicPr>
          <p:cNvPr id="9" name="Picture 8" descr="A close up of a computer screen&#10;&#10;AI-generated content may be incorrect.">
            <a:extLst>
              <a:ext uri="{FF2B5EF4-FFF2-40B4-BE49-F238E27FC236}">
                <a16:creationId xmlns:a16="http://schemas.microsoft.com/office/drawing/2014/main" id="{F1B6A9AF-08A9-A094-1372-543F09068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8" y="3134482"/>
            <a:ext cx="3467584" cy="145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68102-E3DC-961E-73CF-1C6F71AFB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2362051"/>
            <a:ext cx="4104456" cy="27951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922001-5242-6706-43A9-E9405B646748}"/>
              </a:ext>
            </a:extLst>
          </p:cNvPr>
          <p:cNvSpPr txBox="1"/>
          <p:nvPr/>
        </p:nvSpPr>
        <p:spPr>
          <a:xfrm>
            <a:off x="1845476" y="1912919"/>
            <a:ext cx="2160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  <a:cs typeface="Aldhabi" panose="01000000000000000000" pitchFamily="2" charset="-78"/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852" y="1607041"/>
            <a:ext cx="8928992" cy="1080120"/>
          </a:xfrm>
        </p:spPr>
        <p:txBody>
          <a:bodyPr>
            <a:noAutofit/>
          </a:bodyPr>
          <a:lstStyle/>
          <a:p>
            <a:pPr algn="ctr"/>
            <a:r>
              <a:rPr lang="en-US" sz="36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sz="3600" b="1" dirty="0"/>
              <a:t>Display all menu items costing more than ₹200.</a:t>
            </a:r>
            <a:br>
              <a:rPr lang="en-US" sz="3600" b="1" dirty="0"/>
            </a:br>
            <a:br>
              <a:rPr lang="en-US" sz="3600" b="1" dirty="0"/>
            </a:br>
            <a:endParaRPr lang="en-US" sz="2400" b="1" dirty="0"/>
          </a:p>
        </p:txBody>
      </p:sp>
      <p:pic>
        <p:nvPicPr>
          <p:cNvPr id="5" name="Picture Placeholder 4" descr="Slice of apple pie on plat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4" r="17094"/>
          <a:stretch/>
        </p:blipFill>
        <p:spPr>
          <a:xfrm>
            <a:off x="236398" y="4744212"/>
            <a:ext cx="1361170" cy="15865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142084" cy="620976"/>
          </a:xfrm>
        </p:spPr>
        <p:txBody>
          <a:bodyPr>
            <a:noAutofit/>
          </a:bodyPr>
          <a:lstStyle/>
          <a:p>
            <a:r>
              <a:rPr lang="en-US" sz="4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Basic : 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62A44-6B84-56BF-07AB-D1D1C11CF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2780166"/>
            <a:ext cx="3888432" cy="1908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E7FC57-FB67-5B34-CCED-3EFD37318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9" y="2276872"/>
            <a:ext cx="4238152" cy="3050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C485C-069C-265D-5141-F8BF3CE6940C}"/>
              </a:ext>
            </a:extLst>
          </p:cNvPr>
          <p:cNvSpPr txBox="1"/>
          <p:nvPr/>
        </p:nvSpPr>
        <p:spPr>
          <a:xfrm>
            <a:off x="1518981" y="1562326"/>
            <a:ext cx="2199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  <a:endParaRPr lang="en-IN" sz="3200" u="sng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21" y="489446"/>
            <a:ext cx="11737304" cy="1001478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Q. </a:t>
            </a:r>
            <a:r>
              <a:rPr lang="en-US" b="1" dirty="0"/>
              <a:t>Show all orders that have been successfully delivered.</a:t>
            </a:r>
          </a:p>
        </p:txBody>
      </p:sp>
      <p:pic>
        <p:nvPicPr>
          <p:cNvPr id="6" name="Picture Placeholder 5" descr="A pepperoni pizza">
            <a:extLst>
              <a:ext uri="{FF2B5EF4-FFF2-40B4-BE49-F238E27FC236}">
                <a16:creationId xmlns:a16="http://schemas.microsoft.com/office/drawing/2014/main" id="{A551BBEE-1745-0F54-F048-0D85F590C0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1" r="25471"/>
          <a:stretch>
            <a:fillRect/>
          </a:stretch>
        </p:blipFill>
        <p:spPr>
          <a:xfrm rot="483577">
            <a:off x="320425" y="4240750"/>
            <a:ext cx="1446157" cy="19658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14300" y="-64722"/>
            <a:ext cx="3577456" cy="13644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Basic : 04</a:t>
            </a:r>
          </a:p>
          <a:p>
            <a:pPr marL="0" indent="0">
              <a:buNone/>
            </a:pP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803D3E56-C9FE-1F60-362E-996B832B7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08" y="2740355"/>
            <a:ext cx="5329982" cy="150000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5685EA-8A48-FEF0-5D1B-E15430FD1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19" y="2324980"/>
            <a:ext cx="4662313" cy="23307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58A3B-7DF5-2A3D-69B5-C9EF2AE17C95}"/>
              </a:ext>
            </a:extLst>
          </p:cNvPr>
          <p:cNvSpPr txBox="1"/>
          <p:nvPr/>
        </p:nvSpPr>
        <p:spPr>
          <a:xfrm>
            <a:off x="1701924" y="185388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3605" y="299536"/>
            <a:ext cx="9092200" cy="1656184"/>
          </a:xfrm>
        </p:spPr>
        <p:txBody>
          <a:bodyPr/>
          <a:lstStyle/>
          <a:p>
            <a:pPr algn="ctr"/>
            <a:r>
              <a:rPr lang="en-US" sz="44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Q</a:t>
            </a:r>
            <a:r>
              <a:rPr lang="en-US" sz="4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3200" b="1" dirty="0"/>
              <a:t>List all deliveries that received a 5-star rating.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4918-56F9-4B71-F875-AFFBDF9AFF8B}"/>
              </a:ext>
            </a:extLst>
          </p:cNvPr>
          <p:cNvSpPr txBox="1"/>
          <p:nvPr/>
        </p:nvSpPr>
        <p:spPr>
          <a:xfrm>
            <a:off x="117748" y="0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Basic : 05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07ADAC86-C643-9CB6-32B5-B719F53D5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60" y="2047292"/>
            <a:ext cx="5668166" cy="112410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DDAE7E-1642-2A82-21EB-D606A9E0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067" y="3573016"/>
            <a:ext cx="4048690" cy="2010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FF484D-F382-343E-BBBF-299615EF78B9}"/>
              </a:ext>
            </a:extLst>
          </p:cNvPr>
          <p:cNvSpPr txBox="1"/>
          <p:nvPr/>
        </p:nvSpPr>
        <p:spPr>
          <a:xfrm>
            <a:off x="1663020" y="1645675"/>
            <a:ext cx="2232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3131521368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784</TotalTime>
  <Words>635</Words>
  <Application>Microsoft Office PowerPoint</Application>
  <PresentationFormat>Custom</PresentationFormat>
  <Paragraphs>84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Aldhabi</vt:lpstr>
      <vt:lpstr>Arial Black</vt:lpstr>
      <vt:lpstr>Bell MT</vt:lpstr>
      <vt:lpstr>Cambria</vt:lpstr>
      <vt:lpstr>Castellar</vt:lpstr>
      <vt:lpstr>Century Gothic</vt:lpstr>
      <vt:lpstr>Perpetua</vt:lpstr>
      <vt:lpstr>Wingdings 3</vt:lpstr>
      <vt:lpstr>Ion</vt:lpstr>
      <vt:lpstr> Zomato Food Sales Analysis Using SQL</vt:lpstr>
      <vt:lpstr>About Project</vt:lpstr>
      <vt:lpstr>Key Focus Areas</vt:lpstr>
      <vt:lpstr>Questions</vt:lpstr>
      <vt:lpstr>Basic : 01</vt:lpstr>
      <vt:lpstr>Q. Show all customers who belong to Gurgaon.   </vt:lpstr>
      <vt:lpstr>Q. Display all menu items costing more than ₹200.  </vt:lpstr>
      <vt:lpstr>Q. Show all orders that have been successfully delivered.</vt:lpstr>
      <vt:lpstr>Q. List all deliveries that received a 5-star rating.</vt:lpstr>
      <vt:lpstr>Zomato Food Sale Analysis   Using SQL</vt:lpstr>
      <vt:lpstr>Answer:</vt:lpstr>
      <vt:lpstr>Q. Display order details with customer name and restaurant name.</vt:lpstr>
      <vt:lpstr>Q. Find the total number of orders placed for each restaurant.</vt:lpstr>
      <vt:lpstr>PowerPoint Presentation</vt:lpstr>
      <vt:lpstr>Blank slide</vt:lpstr>
      <vt:lpstr>Advanced : 01</vt:lpstr>
      <vt:lpstr>Advanced : 02</vt:lpstr>
      <vt:lpstr>PowerPoint Presentation</vt:lpstr>
      <vt:lpstr>Thank you  For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 KUMAR</dc:creator>
  <cp:lastModifiedBy>AKSHAY KUMAR</cp:lastModifiedBy>
  <cp:revision>8</cp:revision>
  <dcterms:created xsi:type="dcterms:W3CDTF">2025-12-16T12:12:37Z</dcterms:created>
  <dcterms:modified xsi:type="dcterms:W3CDTF">2026-02-10T05:01:42Z</dcterms:modified>
</cp:coreProperties>
</file>